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</p:sldMasterIdLst>
  <p:notesMasterIdLst>
    <p:notesMasterId r:id="rId18"/>
  </p:notesMasterIdLst>
  <p:handoutMasterIdLst>
    <p:handoutMasterId r:id="rId19"/>
  </p:handoutMasterIdLst>
  <p:sldIdLst>
    <p:sldId id="445" r:id="rId5"/>
    <p:sldId id="446" r:id="rId6"/>
    <p:sldId id="447" r:id="rId7"/>
    <p:sldId id="448" r:id="rId8"/>
    <p:sldId id="449" r:id="rId9"/>
    <p:sldId id="450" r:id="rId10"/>
    <p:sldId id="458" r:id="rId11"/>
    <p:sldId id="454" r:id="rId12"/>
    <p:sldId id="451" r:id="rId13"/>
    <p:sldId id="456" r:id="rId14"/>
    <p:sldId id="455" r:id="rId15"/>
    <p:sldId id="453" r:id="rId16"/>
    <p:sldId id="457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50"/>
            <p14:sldId id="458"/>
          </p14:sldIdLst>
        </p14:section>
        <p14:section name="Week 1" id="{E9139E82-C24E-4DF6-BAC8-EA3831C19DD1}">
          <p14:sldIdLst>
            <p14:sldId id="454"/>
            <p14:sldId id="451"/>
            <p14:sldId id="456"/>
          </p14:sldIdLst>
        </p14:section>
        <p14:section name="Week 2" id="{ACD60801-652A-4B6B-B38C-F24E9EF9FE61}">
          <p14:sldIdLst>
            <p14:sldId id="455"/>
            <p14:sldId id="453"/>
            <p14:sldId id="4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52" d="100"/>
          <a:sy n="52" d="100"/>
        </p:scale>
        <p:origin x="236" y="44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SA3#104-e,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4e/Docs/S3-212400.zip" TargetMode="External"/><Relationship Id="rId2" Type="http://schemas.openxmlformats.org/officeDocument/2006/relationships/hyperlink" Target="https://www.3gpp.org/ftp/TSG_SA/WG3_Security/TSGS3_104e/Docs/S3-212402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toh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4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SA3#104-e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Week 1 - Conference call agenda</a:t>
            </a:r>
          </a:p>
        </p:txBody>
      </p:sp>
      <p:graphicFrame>
        <p:nvGraphicFramePr>
          <p:cNvPr id="4" name="Table 4"/>
          <p:cNvGraphicFramePr/>
          <p:nvPr>
            <p:extLst>
              <p:ext uri="{D42A27DB-BD31-4B8C-83A1-F6EECF244321}">
                <p14:modId xmlns:p14="http://schemas.microsoft.com/office/powerpoint/2010/main" val="1511192955"/>
              </p:ext>
            </p:extLst>
          </p:nvPr>
        </p:nvGraphicFramePr>
        <p:xfrm>
          <a:off x="1727900" y="1825625"/>
          <a:ext cx="9625898" cy="413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8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6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17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56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86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Monday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16 August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Tuesday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 August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Wednesday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 August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Thursday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 August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Friday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 August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801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13:00 - 13:30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1, 2 &amp; incoming LSes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>
                        <a:highlight>
                          <a:srgbClr val="000000"/>
                        </a:highlight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83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13:30 - 14:00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1, 2 &amp; incoming LSes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Reserved for Out going LSs</a:t>
                      </a:r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14:00 - 14:30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2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14:30 - 15:00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359" y="2723765"/>
            <a:ext cx="1497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requests. SA3 leadership can assist with chairing if needed. No support for preliminary decisions.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2 -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Admin</a:t>
            </a:r>
          </a:p>
          <a:p>
            <a:pPr lvl="1"/>
            <a:r>
              <a:rPr lang="en-US" sz="2000" dirty="0"/>
              <a:t>Agenda items: 3 (LSs related to normative work), 6 &amp; 7</a:t>
            </a:r>
          </a:p>
          <a:p>
            <a:r>
              <a:rPr lang="en-US" sz="2400" dirty="0"/>
              <a:t>New proposals</a:t>
            </a:r>
          </a:p>
          <a:p>
            <a:pPr lvl="1"/>
            <a:r>
              <a:rPr lang="en-US" sz="2000" dirty="0"/>
              <a:t>Agenda items: 4.27 </a:t>
            </a:r>
          </a:p>
          <a:p>
            <a:r>
              <a:rPr lang="en-US" sz="2400" dirty="0"/>
              <a:t>All normative items</a:t>
            </a:r>
          </a:p>
          <a:p>
            <a:pPr lvl="1"/>
            <a:r>
              <a:rPr lang="en-US" sz="2000" dirty="0"/>
              <a:t>Work items: 4.1 to 4.26</a:t>
            </a:r>
          </a:p>
          <a:p>
            <a:r>
              <a:rPr lang="en-US" sz="2400" dirty="0"/>
              <a:t>Rel-17 study items: </a:t>
            </a:r>
          </a:p>
          <a:p>
            <a:pPr lvl="1"/>
            <a:r>
              <a:rPr lang="en-US" sz="2000" dirty="0"/>
              <a:t>Study items: 5.1 to 5.6</a:t>
            </a:r>
          </a:p>
          <a:p>
            <a:r>
              <a:rPr lang="en-US" sz="2400" dirty="0"/>
              <a:t>Other areas</a:t>
            </a:r>
          </a:p>
          <a:p>
            <a:pPr lvl="1"/>
            <a:r>
              <a:rPr lang="en-US" sz="2000" dirty="0"/>
              <a:t>4.28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Week 2 output will take place after the meeting. The deadlines will be provided during Week 2.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2- Deadlines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96000" y="945931"/>
            <a:ext cx="2585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6600"/>
                </a:solidFill>
              </a:rPr>
              <a:t>W1O = Week 1 Output</a:t>
            </a:r>
          </a:p>
        </p:txBody>
      </p:sp>
      <p:graphicFrame>
        <p:nvGraphicFramePr>
          <p:cNvPr id="7" name="Tabl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648331"/>
              </p:ext>
            </p:extLst>
          </p:nvPr>
        </p:nvGraphicFramePr>
        <p:xfrm>
          <a:off x="838200" y="1825624"/>
          <a:ext cx="10515600" cy="45054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8425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(UTC)\Day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23 August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24 August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25 August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26 August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27 August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786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Start of e-meeting at 8:00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27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3712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W1O – available at 11:00</a:t>
                      </a:r>
                    </a:p>
                    <a:p>
                      <a:pPr algn="ctr"/>
                      <a:r>
                        <a:rPr lang="en-US" sz="1200" dirty="0"/>
                        <a:t>W2 - 1</a:t>
                      </a:r>
                      <a:r>
                        <a:rPr lang="en-US" sz="1200" baseline="30000" dirty="0"/>
                        <a:t>st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W1O– last comm. at 11:00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W2 - 2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W2 - 3</a:t>
                      </a:r>
                      <a:r>
                        <a:rPr lang="en-US" sz="1200" baseline="30000" dirty="0"/>
                        <a:t>rd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W2 - 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70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W2 - 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27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78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Conf call W2/D1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W2/D2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W2/D3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W2/D4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9786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End of e-meeting at 15:00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47637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closes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W2 - Objections latest at 16:00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W1O – last rev. at 17:00</a:t>
                      </a:r>
                    </a:p>
                    <a:p>
                      <a:pPr algn="ctr"/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opens</a:t>
                      </a:r>
                    </a:p>
                    <a:p>
                      <a:pPr algn="ctr"/>
                      <a:r>
                        <a:rPr lang="en-US" sz="1200" dirty="0"/>
                        <a:t>W2 - Last revision at 17:00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Week 2 - Conference call agenda</a:t>
            </a:r>
          </a:p>
        </p:txBody>
      </p:sp>
      <p:graphicFrame>
        <p:nvGraphicFramePr>
          <p:cNvPr id="8" name="Table 4"/>
          <p:cNvGraphicFramePr/>
          <p:nvPr>
            <p:extLst>
              <p:ext uri="{D42A27DB-BD31-4B8C-83A1-F6EECF244321}">
                <p14:modId xmlns:p14="http://schemas.microsoft.com/office/powerpoint/2010/main" val="1227794037"/>
              </p:ext>
            </p:extLst>
          </p:nvPr>
        </p:nvGraphicFramePr>
        <p:xfrm>
          <a:off x="1727900" y="1825625"/>
          <a:ext cx="9625897" cy="413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7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15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1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151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86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Monday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 August2021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Tuesday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24 August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Wednesday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 August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Thursday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 August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801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13:00 - 13:30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3 &amp; 4.28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4.27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Reserved</a:t>
                      </a:r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Reserved</a:t>
                      </a:r>
                      <a:endParaRPr lang="en-US" sz="1400" dirty="0"/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83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13:30 - 14:00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3 &amp; 4.28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Reserved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Reserved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i="1" dirty="0"/>
                        <a:t>14:00 - 14:30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&amp; admin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2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i="1" dirty="0"/>
                        <a:t>14:30 - 15:00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&amp; admin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0359" y="2723765"/>
            <a:ext cx="1497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requests. SA3 leadership can assist with chairing if needed. No support for preliminary decisions.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5125085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  <a:p>
            <a:pPr lvl="1"/>
            <a:r>
              <a:rPr lang="sv-SE" dirty="0"/>
              <a:t>Discussion monitoring</a:t>
            </a:r>
            <a:endParaRPr lang="en-US" altLang="sv-SE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2" y="1511935"/>
            <a:ext cx="5124938" cy="4351338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Week 1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agenda (if any)</a:t>
            </a:r>
          </a:p>
          <a:p>
            <a:endParaRPr lang="sv-SE" dirty="0"/>
          </a:p>
          <a:p>
            <a:r>
              <a:rPr lang="sv-SE" dirty="0"/>
              <a:t>Week 2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agenda (if any)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dirty="0">
                <a:hlinkClick r:id="rId2"/>
              </a:rPr>
              <a:t>https://www.3gpp.org/ftp/TSG_SA/WG3_Security/TSGS3_104e/Docs/S3-212402.zip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Agenda:</a:t>
            </a:r>
          </a:p>
          <a:p>
            <a:pPr lvl="1"/>
            <a:r>
              <a:rPr lang="en-US" dirty="0">
                <a:hlinkClick r:id="rId3"/>
              </a:rPr>
              <a:t>https://www.3gpp.org/ftp/TSG_SA/WG3_Security/TSGS3_104e/Docs/S3-212400.zip</a:t>
            </a:r>
            <a:r>
              <a:rPr lang="en-US" dirty="0"/>
              <a:t> </a:t>
            </a:r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13:00-15:00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4"/>
              </a:rPr>
              <a:t>TOHRU</a:t>
            </a:r>
            <a:r>
              <a:rPr lang="sv-SE" dirty="0"/>
              <a:t> for hand raising with meeting ID ”</a:t>
            </a:r>
            <a:r>
              <a:rPr lang="sv-SE" dirty="0">
                <a:highlight>
                  <a:srgbClr val="FFFF00"/>
                </a:highlight>
              </a:rPr>
              <a:t>3GPP-SA3#104e</a:t>
            </a:r>
            <a:r>
              <a:rPr lang="sv-SE" dirty="0"/>
              <a:t>”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[SA3#104-e][AI#]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[SA3#104-e][AI#&lt;,group name if applicable&gt;][S3-21wxyz]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[SA3#104-e][AI#]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"[SA3#104-e][admin]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Drafting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Drafts folder:</a:t>
            </a:r>
          </a:p>
          <a:p>
            <a:pPr lvl="1"/>
            <a:r>
              <a:rPr lang="sv-SE" sz="2000" dirty="0">
                <a:hlinkClick r:id="rId2"/>
              </a:rPr>
              <a:t>https://www.3gpp.org/ftp/TSG_SA/WG3_Security/TSGS3_104e/Inbox/Drafts</a:t>
            </a:r>
            <a:r>
              <a:rPr lang="sv-SE" sz="2000" dirty="0"/>
              <a:t> </a:t>
            </a:r>
          </a:p>
          <a:p>
            <a:r>
              <a:rPr lang="en-US" sz="2400" dirty="0"/>
              <a:t>Filename convention for revisions:</a:t>
            </a:r>
          </a:p>
          <a:p>
            <a:pPr lvl="1"/>
            <a:r>
              <a:rPr lang="en-US" sz="2000" dirty="0"/>
              <a:t>"</a:t>
            </a:r>
            <a:r>
              <a:rPr lang="en-US" sz="2000" b="1" dirty="0"/>
              <a:t>draft_S3-21wxyz-r#</a:t>
            </a:r>
            <a:r>
              <a:rPr lang="en-US" sz="2000" dirty="0"/>
              <a:t>"</a:t>
            </a:r>
          </a:p>
          <a:p>
            <a:r>
              <a:rPr lang="en-US" sz="2400" dirty="0"/>
              <a:t>Merges:</a:t>
            </a:r>
          </a:p>
          <a:p>
            <a:pPr lvl="1"/>
            <a:r>
              <a:rPr lang="en-US" sz="2000" dirty="0"/>
              <a:t>Authors are to explicitly announce the merge and close the discussion on their merged documents’ threads</a:t>
            </a:r>
          </a:p>
          <a:p>
            <a:pPr lvl="1"/>
            <a:r>
              <a:rPr lang="en-US" sz="2000" dirty="0"/>
              <a:t>Discussion and drafting is to be continued on the baseline document thread  </a:t>
            </a:r>
          </a:p>
          <a:p>
            <a:r>
              <a:rPr lang="en-US" sz="2400" dirty="0"/>
              <a:t>Mirrors:</a:t>
            </a:r>
          </a:p>
          <a:p>
            <a:pPr lvl="1"/>
            <a:r>
              <a:rPr lang="en-US" sz="2000" dirty="0"/>
              <a:t>Focus the discussion on the changes in the main CR (cat-F) thread not the mirrors (cat-A)</a:t>
            </a:r>
            <a:endParaRPr lang="sv-SE" sz="20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30" y="1664987"/>
            <a:ext cx="11392929" cy="4351338"/>
          </a:xfrm>
        </p:spPr>
        <p:txBody>
          <a:bodyPr/>
          <a:lstStyle/>
          <a:p>
            <a:r>
              <a:rPr lang="en-US" sz="2000" b="1" dirty="0"/>
              <a:t>Positions:</a:t>
            </a:r>
          </a:p>
          <a:p>
            <a:pPr lvl="1"/>
            <a:r>
              <a:rPr lang="en-US" sz="18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600" dirty="0"/>
              <a:t>Company X sends email stating objection to the contribution</a:t>
            </a:r>
          </a:p>
          <a:p>
            <a:pPr lvl="2"/>
            <a:r>
              <a:rPr lang="en-US" sz="16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1800" dirty="0"/>
              <a:t>Objections are to be raised before the provided deadlines to allow time for discussion and compromise. </a:t>
            </a:r>
            <a:r>
              <a:rPr lang="en-US" sz="1800" dirty="0">
                <a:solidFill>
                  <a:srgbClr val="FF0000"/>
                </a:solidFill>
              </a:rPr>
              <a:t>Initial positions need to be expressed latest by Wed, On Thu and Fri only comments on revisions/mergers are encouraged.</a:t>
            </a:r>
          </a:p>
          <a:p>
            <a:r>
              <a:rPr lang="en-US" sz="2000" b="1" dirty="0"/>
              <a:t>Automatic decisions:</a:t>
            </a:r>
          </a:p>
          <a:p>
            <a:pPr lvl="1"/>
            <a:r>
              <a:rPr lang="en-US" sz="18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1800" dirty="0"/>
              <a:t>Challenged documents are to be noted by the last challenge deadline unless all objections have been withdrawn</a:t>
            </a:r>
          </a:p>
          <a:p>
            <a:pPr lvl="1"/>
            <a:r>
              <a:rPr lang="en-US" sz="1800" dirty="0"/>
              <a:t>Objections to a cat-F CR applies automatically to all the mirrors, i.e., cat-A if any. Objections on any mirrors (ex. revised into cat-F) must be explicitly withdrawn.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Discussion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515599" cy="2194583"/>
          </a:xfrm>
        </p:spPr>
        <p:txBody>
          <a:bodyPr/>
          <a:lstStyle/>
          <a:p>
            <a:r>
              <a:rPr lang="en-US" sz="2400" dirty="0"/>
              <a:t>The SA3 leadership will monitor the email discussions to keep a track record of disagreements and for the note taking. The agenda items will be split among the leadership members as shown in the table below.</a:t>
            </a:r>
          </a:p>
          <a:p>
            <a:r>
              <a:rPr lang="en-US" sz="2400" dirty="0"/>
              <a:t>MCC will continuously provide feedback on the documents directly to the authors, over the admin channel or in the corresponding email thread. So please pay attention to such feedback.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82109"/>
              </p:ext>
            </p:extLst>
          </p:nvPr>
        </p:nvGraphicFramePr>
        <p:xfrm>
          <a:off x="1077746" y="4155143"/>
          <a:ext cx="10036504" cy="186436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637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9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Agenda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r>
                        <a:rPr lang="en-US" sz="1600" dirty="0"/>
                        <a:t>Chair (SN)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3, 4.1, 4.9, 4.27,4.28, 5.1, 5.4, 5.7, 5.10, 5.13, 5.16, 5.19, 5.22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VC (MQ)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4.2, 4.3, 4.4, 4.5, 4.6, 4.7, 4.8, 4.12, 4.14, 4.15, 4.21, 4.23, 4.25, 4.27, 5.2, 5.5, 5.8, 5.11, 5.14, 5.17, 5.19, 5.20,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7053827"/>
                  </a:ext>
                </a:extLst>
              </a:tr>
              <a:tr h="360512">
                <a:tc>
                  <a:txBody>
                    <a:bodyPr/>
                    <a:lstStyle/>
                    <a:p>
                      <a:r>
                        <a:rPr lang="en-US" sz="1600" dirty="0"/>
                        <a:t>VC (RR)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3, 4.10, 4.11, 4.13, 4.16, 4.17, 4.18, 4.19, 4.20, 4.22, 4.24, 4.26, 5.3, 5.6, 5.9, 5.12, 5.15, 5.17, 5.18, 5.21,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Week 1 -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1,2 &amp;3 (LSs related to studies)</a:t>
            </a:r>
          </a:p>
          <a:p>
            <a:r>
              <a:rPr lang="en-US" dirty="0"/>
              <a:t>Rel-17 study items: </a:t>
            </a:r>
          </a:p>
          <a:p>
            <a:pPr lvl="1"/>
            <a:r>
              <a:rPr lang="en-US" dirty="0"/>
              <a:t>Study items: 5.7 to 5.22</a:t>
            </a:r>
          </a:p>
          <a:p>
            <a:pPr lvl="1"/>
            <a:r>
              <a:rPr lang="en-US" dirty="0"/>
              <a:t>The remaining study items will be covered in Week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highlight>
                  <a:srgbClr val="FFFF00"/>
                </a:highlight>
              </a:rPr>
              <a:t>If needed, we will allow discussions on SA2 LSes and related documents to continue during Week 2 as well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Week 1 output will take place during Week 2. The deadlines are shown in slide 12</a:t>
            </a:r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1- Deadlines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75207411"/>
              </p:ext>
            </p:extLst>
          </p:nvPr>
        </p:nvGraphicFramePr>
        <p:xfrm>
          <a:off x="838200" y="1825625"/>
          <a:ext cx="10515600" cy="43873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7913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(UTC)\Day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16 August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17 August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18 August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19 August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20 August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335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Start of e-meeting at 8:00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17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335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W1 - 1</a:t>
                      </a:r>
                      <a:r>
                        <a:rPr lang="en-US" sz="1200" baseline="30000" dirty="0"/>
                        <a:t>st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W1 - 3</a:t>
                      </a:r>
                      <a:r>
                        <a:rPr lang="en-US" sz="1200" baseline="30000" dirty="0"/>
                        <a:t>rd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06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430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84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Conf call W1/D1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W1/D4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W1/D5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3700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End of Week 1 of e-meeting at 15:00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3103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Objections latest at 16:00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opens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Last revision at 17:00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caff5c9-5525-42d2-a219-5cdecbfb202a}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1389</Words>
  <Application>Microsoft Office PowerPoint</Application>
  <PresentationFormat>Widescreen</PresentationFormat>
  <Paragraphs>219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2_Office Theme</vt:lpstr>
      <vt:lpstr>3_Office Theme</vt:lpstr>
      <vt:lpstr>Process and agenda for SA3#104-e</vt:lpstr>
      <vt:lpstr>Outline</vt:lpstr>
      <vt:lpstr>General</vt:lpstr>
      <vt:lpstr>Email rules (1/2)</vt:lpstr>
      <vt:lpstr>Drafting</vt:lpstr>
      <vt:lpstr>Decision making</vt:lpstr>
      <vt:lpstr>Discussion monitoring</vt:lpstr>
      <vt:lpstr>Week 1 - Scope</vt:lpstr>
      <vt:lpstr>Week 1- Deadlines</vt:lpstr>
      <vt:lpstr>Week 1 - Conference call agenda</vt:lpstr>
      <vt:lpstr>Week 2 - Scope</vt:lpstr>
      <vt:lpstr>Week 2- Deadlines</vt:lpstr>
      <vt:lpstr>Week 2 - Conference call agenda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2021-07-20T17:45:00Z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